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2" r:id="rId4"/>
    <p:sldId id="260" r:id="rId5"/>
    <p:sldId id="272" r:id="rId6"/>
    <p:sldId id="291" r:id="rId7"/>
    <p:sldId id="290" r:id="rId8"/>
    <p:sldId id="268" r:id="rId9"/>
    <p:sldId id="266" r:id="rId10"/>
    <p:sldId id="270" r:id="rId11"/>
    <p:sldId id="286" r:id="rId12"/>
    <p:sldId id="285" r:id="rId13"/>
    <p:sldId id="284" r:id="rId14"/>
    <p:sldId id="283" r:id="rId15"/>
    <p:sldId id="282" r:id="rId16"/>
    <p:sldId id="277" r:id="rId17"/>
    <p:sldId id="276" r:id="rId18"/>
    <p:sldId id="278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7"/>
    <p:restoredTop sz="94419"/>
  </p:normalViewPr>
  <p:slideViewPr>
    <p:cSldViewPr snapToGrid="0">
      <p:cViewPr varScale="1">
        <p:scale>
          <a:sx n="106" d="100"/>
          <a:sy n="106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F5B9D-DC25-9C4D-B63B-18668C98E4DC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5E5C-0BF0-A54B-80CA-212E6B9B7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8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B528-6D8A-6B06-FB91-9110300FD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8B0B8-2EFC-50DC-1D04-AAA7BC23D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0DF6-272B-A594-A308-D404CC1C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3DA-71AB-2447-B2FB-5226151470FA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78EE-D85C-051F-FFD0-0CCD567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03B-D1F1-2562-5ADB-A52D16ED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1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62B2-8768-FE84-B84D-8E8AB03B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FBAC7-21AD-C6C4-2D57-405B0C53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691F-CD24-8266-AD60-BD625A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2316D-F49A-E545-AAF4-772D5B1D1AAC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BED84-277A-2CB7-8B41-9A594E48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B04E-60D2-1F89-AC56-1F650D8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3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7FB0D-DF86-F9CD-168F-8F673D54E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9AE4F-AFBB-1E39-61D8-D8ED7DD35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B55B-AE33-1548-30DB-9D97BF72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AC5A-C52C-034E-BF3C-FD6CA88C0FDA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3245D-1055-22CF-C633-D219770B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82B5-0CB8-7838-EB6D-1B821579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D724-0C04-8B77-137E-41A003CD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EB57-45B3-FD95-1E90-06AAAE4F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2A72-3576-E52E-0BE1-321F55EE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3CD4-0C3D-D94C-8B1C-6B1616C58207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44EF-86D7-3914-AADF-849D9FFD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D510-19CF-A9A9-42F7-2A9A84CA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E9E0-BF15-8822-86F7-0DDB33A5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A955-F811-B69C-9C48-012EE8BC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7CA5F-5497-F975-135E-2D916E90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6497-659A-CA42-87E8-72B157FCB6A5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5722F-5CED-A825-74EC-3BE16EAE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565C-E488-DA2C-1B5A-DC59E768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1B15-3356-614A-8378-E8DB40D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2BD6-89CA-FA9F-758D-DDC64F3B0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97D94-8973-8CC2-EF55-F4B2FB266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678CF-718F-B413-F20A-1F5682BF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8963-3E22-2148-9E4F-C00A5A3507A8}" type="datetime1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9FC8-354B-A42C-3B82-114772FA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C063E-4628-8613-0666-B36694B2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BAE5-869C-A7B4-B13F-ED1D1955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F544-7FC9-05EF-B25B-C3C302D6A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5FAB3-F3C2-C6FE-19BD-25FE3F6E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87043-E5C5-D646-631D-098B44321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60AC-FFA5-8206-35AF-1C4523F4B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63B44-63B7-6DD0-CA5E-5B8B2562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DFFA-6F12-804C-A322-D0CA765945C9}" type="datetime1">
              <a:rPr lang="en-US" smtClean="0"/>
              <a:t>11/13/22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5E54D-2BE9-5085-9519-5CEB298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358CE-80C4-5E8C-E6E2-0CC25D22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7BB-AFBD-0476-47DF-E608D893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F898-4928-A0CB-443A-B87F91A6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4A57-390C-284E-97B7-7B29912A3226}" type="datetime1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88AD-7F74-2299-1483-1B01F7E8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73A61-6BF9-1169-4E7B-0C495A9C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5D1C-B386-EAFE-A95C-4F23B03B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548A5-1930-7943-8512-555536845564}" type="datetime1">
              <a:rPr lang="en-US" smtClean="0"/>
              <a:t>11/13/22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130AB-8FC7-89E0-37F3-CBA949BF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155F-6810-47DC-0B60-8201F73E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C280-F635-2245-FCCE-5DB16172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B454-72F1-A748-AFB1-0851AD7CE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45756-756B-6CF8-44D6-B493AF01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BE81-92D0-D78B-23A7-9AA80F46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3AAD4-10AF-E146-834D-80824F60E7CA}" type="datetime1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334-D3DE-C37F-ED11-222E9BA9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04F8-9743-D65B-48D3-109EF932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3C23-828C-C6A7-CE7E-C4FAFAC2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3AABC-1BD2-965E-A1BD-3D77B2F32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BD359-9004-7AA1-5BC7-E0835C6BA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2243C-991A-6EA8-4780-A156A229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2F01-FFC1-E344-9EAE-D6D43AEF4980}" type="datetime1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3B7F7-D0F4-121B-FE79-C8E46A1B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416B8-E764-63AA-7A86-A0ACB3DC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BE953-CD05-365C-224D-EA1D5032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B7FA-717A-1106-7D00-8BD9909D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461D-46AB-2EEC-DA76-330898EBD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C80F2-956B-BB41-8A57-F14E976EB7DD}" type="datetime1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96884-4973-A4FB-C4E4-C1E73795E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33ADC-5D64-5EAD-86D8-4A57B3B9F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240E-C573-234B-A5E3-DA0A99988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AF0244-DA68-BE7B-B49A-CE7B5B03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Team 14 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Data Analytics 2022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Estimator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24424-B721-6CE6-9945-6F4C317FB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1762209"/>
          </a:xfrm>
        </p:spPr>
        <p:txBody>
          <a:bodyPr>
            <a:noAutofit/>
          </a:bodyPr>
          <a:lstStyle/>
          <a:p>
            <a:r>
              <a:rPr lang="en-US" sz="1800" b="0" dirty="0" err="1">
                <a:effectLst/>
                <a:latin typeface="+mj-lt"/>
              </a:rPr>
              <a:t>Kijahre</a:t>
            </a:r>
            <a:r>
              <a:rPr lang="en-US" sz="1800" b="0" dirty="0">
                <a:effectLst/>
                <a:latin typeface="+mj-lt"/>
              </a:rPr>
              <a:t> </a:t>
            </a:r>
            <a:r>
              <a:rPr lang="en-US" sz="1800" b="0" dirty="0" err="1">
                <a:effectLst/>
                <a:latin typeface="+mj-lt"/>
              </a:rPr>
              <a:t>Fikiri</a:t>
            </a:r>
            <a:endParaRPr lang="en-US" sz="1800" b="0" dirty="0">
              <a:effectLst/>
              <a:latin typeface="+mj-lt"/>
            </a:endParaRPr>
          </a:p>
          <a:p>
            <a:r>
              <a:rPr lang="en-US" sz="1800" b="0" dirty="0">
                <a:effectLst/>
                <a:latin typeface="+mj-lt"/>
              </a:rPr>
              <a:t>Nancy Fujikado</a:t>
            </a:r>
          </a:p>
          <a:p>
            <a:r>
              <a:rPr lang="en-US" sz="1800" b="0" dirty="0">
                <a:effectLst/>
                <a:latin typeface="+mj-lt"/>
              </a:rPr>
              <a:t>Sarah-Michelle Sanchez</a:t>
            </a:r>
          </a:p>
          <a:p>
            <a:r>
              <a:rPr lang="en-US" sz="1800" b="0" dirty="0">
                <a:effectLst/>
                <a:latin typeface="+mj-lt"/>
              </a:rPr>
              <a:t>Alexei Mendoza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FEA07-4CF9-6AFC-B4D9-27E3EA45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2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2055813"/>
            <a:ext cx="4065782" cy="412114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Conducted 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Shapiro-Wilk test to determine if material prices are normally distributed.</a:t>
            </a:r>
          </a:p>
          <a:p>
            <a:pPr marL="0" indent="0">
              <a:buNone/>
            </a:pP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ll p-values are less than </a:t>
            </a:r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0.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5 which means that the material price data is normally distributed.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575111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333F53-C985-A930-0F0E-9645CB9C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9" t="37412" r="47536" b="24109"/>
          <a:stretch/>
        </p:blipFill>
        <p:spPr bwMode="auto">
          <a:xfrm>
            <a:off x="5759585" y="166046"/>
            <a:ext cx="5751119" cy="652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1DF49-9E05-79CA-2471-40461BD0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3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903F01F-545F-8795-5CBD-02F882DB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11934" r="13238" b="1"/>
          <a:stretch/>
        </p:blipFill>
        <p:spPr bwMode="auto">
          <a:xfrm>
            <a:off x="5309623" y="940873"/>
            <a:ext cx="6601954" cy="4474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E0FA2-72C2-5E9E-A457-EC1EB8A6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52279"/>
            <a:ext cx="5305926" cy="448627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Checked to see if there was a correlation between:</a:t>
            </a:r>
            <a:endParaRPr lang="en-US" sz="2400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coupling (fitting)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Conduit and connector (fitting)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#4 wire and #6 wire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#6 wire and #10 wire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800"/>
              </a:lnSpc>
              <a:spcBef>
                <a:spcPts val="1000"/>
              </a:spcBef>
            </a:pP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#10 wire and # 4 wire</a:t>
            </a:r>
          </a:p>
          <a:p>
            <a:pPr marL="457200" lvl="1" indent="0">
              <a:lnSpc>
                <a:spcPts val="1800"/>
              </a:lnSpc>
              <a:spcBef>
                <a:spcPts val="1000"/>
              </a:spcBef>
              <a:buNone/>
            </a:pPr>
            <a:endParaRPr lang="en-US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All values tested established strong correlation. </a:t>
            </a:r>
          </a:p>
          <a:p>
            <a:pPr lvl="1"/>
            <a:r>
              <a:rPr lang="en-US" kern="0" dirty="0">
                <a:solidFill>
                  <a:schemeClr val="accent6"/>
                </a:solidFill>
                <a:latin typeface="+mj-lt"/>
                <a:ea typeface="Times New Roman" panose="02020603050405020304" pitchFamily="18" charset="0"/>
              </a:rPr>
              <a:t>Linked</a:t>
            </a:r>
            <a:r>
              <a:rPr lang="en-US" kern="0" dirty="0">
                <a:solidFill>
                  <a:schemeClr val="accent6"/>
                </a:solidFill>
                <a:effectLst/>
                <a:latin typeface="+mj-lt"/>
                <a:ea typeface="Times New Roman" panose="02020603050405020304" pitchFamily="18" charset="0"/>
              </a:rPr>
              <a:t> correlation between price of finished materials and raw materials needed to make them (copper to wire and steel to conduit)</a:t>
            </a:r>
            <a:r>
              <a:rPr lang="en-US" kern="0" dirty="0">
                <a:solidFill>
                  <a:schemeClr val="accent6"/>
                </a:solidFill>
                <a:latin typeface="+mj-lt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accent6"/>
              </a:solidFill>
              <a:latin typeface="+mj-lt"/>
            </a:endParaRPr>
          </a:p>
          <a:p>
            <a:pPr lvl="1"/>
            <a:endParaRPr lang="en-US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294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3665100" cy="44862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1800"/>
              </a:lnSpc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Ran a correlation matrix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Kept the price column and label encoded</a:t>
            </a:r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</a:rPr>
              <a:t>: material description, vendor, date , day of week, region, and target price to create a new data frame.</a:t>
            </a:r>
          </a:p>
          <a:p>
            <a:pPr lvl="1"/>
            <a:endParaRPr lang="en-US" kern="0" dirty="0">
              <a:solidFill>
                <a:schemeClr val="tx2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The matrix shows some correlations with p values greater than 0.05.</a:t>
            </a: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Data Processing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9F48D44-F5B5-F8FA-9E06-05890055B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9" t="42750" r="46459" b="12285"/>
          <a:stretch/>
        </p:blipFill>
        <p:spPr bwMode="auto">
          <a:xfrm>
            <a:off x="4896175" y="972310"/>
            <a:ext cx="6958940" cy="5666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1914F-053B-08C9-76B2-458DA6A9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1690687"/>
            <a:ext cx="3665100" cy="44862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Within encoded data </a:t>
            </a:r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define a target of either “low price” or “high price”. 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eparate data into features (X) and target (y).</a:t>
            </a:r>
            <a:endParaRPr lang="en-US" kern="100" dirty="0">
              <a:solidFill>
                <a:schemeClr val="tx2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 into test and train.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Training data = 75% and Test data = 25%, scaled data.</a:t>
            </a:r>
          </a:p>
          <a:p>
            <a:pPr marL="0" indent="0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Preliminary Feature Engineering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09442B-9E14-5609-4D1D-F9F81935D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9" t="20302" r="24283"/>
          <a:stretch/>
        </p:blipFill>
        <p:spPr bwMode="auto">
          <a:xfrm>
            <a:off x="4028570" y="1243934"/>
            <a:ext cx="8020713" cy="4814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C0FE7-FCE9-AE23-C82D-AE31CE63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4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473199"/>
            <a:ext cx="3712602" cy="47037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Predictions b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ased on material name, price, vendor, date, day of week and region.</a:t>
            </a:r>
          </a:p>
          <a:p>
            <a:pPr lvl="1"/>
            <a:r>
              <a:rPr lang="en-US" kern="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model </a:t>
            </a:r>
            <a:r>
              <a:rPr lang="en-US" kern="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predict high or low prices?</a:t>
            </a:r>
          </a:p>
          <a:p>
            <a:pPr lvl="1"/>
            <a:endParaRPr lang="en-US" kern="0" dirty="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kern="0" dirty="0" err="1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400" kern="0" dirty="0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code shows confusion matrix and final results.</a:t>
            </a:r>
            <a:endParaRPr lang="en-US" sz="2400" kern="100" dirty="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Analysis &amp; Model Choice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C1FB91-FB66-E529-C0AE-41A593F9D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 t="26136" r="24317" b="9370"/>
          <a:stretch/>
        </p:blipFill>
        <p:spPr bwMode="auto">
          <a:xfrm>
            <a:off x="4488873" y="922266"/>
            <a:ext cx="7532498" cy="58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9D27-3116-0500-8AA4-F22D8999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2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data set includes 27 vendors and 18 materials of interest.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shows how much material of interest each vendor can supply.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This information is important when considering who to buy from.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Will want to buy from a reliable vendor who can quickly provide the material you need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AB04E-3457-D47A-4593-3E9D2FFE3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5565029" y="439000"/>
            <a:ext cx="6423771" cy="62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15F87-F235-B47B-8247-39F2914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1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5047916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visual shows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Home Depot, Amazon, Lowe’s, and 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ebay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 are top vendors who provide majority of the materials of interest.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This is something to keep in mind since it: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latin typeface="+mj-lt"/>
              </a:rPr>
              <a:t>Can help shorten time spent searching for material if top 3 vendors have reliable stock.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Can be extra beneficial if these top vendors also provide the lowest prices.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52E3D-FCE4-AC1B-3C71-712B6847C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/>
          <a:stretch/>
        </p:blipFill>
        <p:spPr bwMode="auto">
          <a:xfrm>
            <a:off x="5721684" y="88463"/>
            <a:ext cx="5555447" cy="66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3304-0EC6-BF77-DA1C-F24DD11A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6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19201"/>
            <a:ext cx="4389845" cy="4957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graph shows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amount of product available per day.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Saturday is ”restocking day”, this means Saturday has an increase of available material for purchase.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Purchasing material on Saturday can potentially mean all the material needed is purchased in one day vs. having to break up the days of purchase.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+mj-lt"/>
              </a:rPr>
              <a:t>Doing this will minimize time spent purchasing items.</a:t>
            </a:r>
            <a:endParaRPr lang="en-US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B213CB-1EB2-C819-8D94-4A8CC839F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/>
          <a:stretch/>
        </p:blipFill>
        <p:spPr bwMode="auto">
          <a:xfrm>
            <a:off x="6419875" y="220133"/>
            <a:ext cx="5435241" cy="655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5164E-1A6E-F50C-EA0A-8085560E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4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706117"/>
            <a:ext cx="4389845" cy="44708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For further analysis, vendor locations have been identified and tagged on a United States map.</a:t>
            </a:r>
          </a:p>
          <a:p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The bar graph below shows most of the material of interest is sourced from the southeast and west coast.</a:t>
            </a: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85D04-9C7C-054A-FB54-5483DE9845E5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5625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AB628-175A-69E5-3845-5CCFEB49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6"/>
          <a:stretch/>
        </p:blipFill>
        <p:spPr>
          <a:xfrm>
            <a:off x="5217246" y="170965"/>
            <a:ext cx="6839161" cy="447084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429BDE5-F501-65B9-0981-ADEDD200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45" y="4123434"/>
            <a:ext cx="6839161" cy="20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7F664-9D10-0E80-2408-F65C24A0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8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0" name="Rectangle 1024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Website Clipart Conversion - Marketing Clipart, HD Png Download ,  Transparent Png Image - PNGitem">
            <a:extLst>
              <a:ext uri="{FF2B5EF4-FFF2-40B4-BE49-F238E27FC236}">
                <a16:creationId xmlns:a16="http://schemas.microsoft.com/office/drawing/2014/main" id="{0073BE33-A6E1-3E32-65F9-3BE92BD6B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r="9690" b="-1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9BB62F-11D9-3913-0101-46CFA3CFC597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Story for Dashboard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09357F-E7E4-9E9E-1A14-98ABA720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236133"/>
            <a:ext cx="4912449" cy="562186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i="0" u="none" strike="noStrike" dirty="0">
                <a:solidFill>
                  <a:schemeClr val="tx2"/>
                </a:solidFill>
                <a:effectLst/>
                <a:latin typeface="+mj-lt"/>
              </a:rPr>
              <a:t>Tools</a:t>
            </a:r>
          </a:p>
          <a:p>
            <a:r>
              <a:rPr lang="en-US" sz="2600" b="0" i="0" u="none" strike="noStrike" dirty="0">
                <a:solidFill>
                  <a:schemeClr val="tx2"/>
                </a:solidFill>
                <a:effectLst/>
                <a:latin typeface="+mj-lt"/>
              </a:rPr>
              <a:t>Reference Module 13 and Module 14 as resources and inspiration.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Visuals will be created using Python and </a:t>
            </a:r>
            <a:r>
              <a:rPr lang="en-US" sz="2600" dirty="0" err="1">
                <a:solidFill>
                  <a:schemeClr val="tx2"/>
                </a:solidFill>
                <a:latin typeface="+mj-lt"/>
              </a:rPr>
              <a:t>Tablaeu</a:t>
            </a:r>
            <a:r>
              <a:rPr lang="en-US" sz="26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r>
              <a:rPr lang="en-US" sz="26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entire dashboard will be hosted on an HTML.</a:t>
            </a:r>
          </a:p>
          <a:p>
            <a:endParaRPr lang="en-US" sz="26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sz="2600" b="1" i="0" u="none" strike="noStrike" dirty="0">
                <a:solidFill>
                  <a:schemeClr val="tx2"/>
                </a:solidFill>
                <a:effectLst/>
                <a:latin typeface="+mj-lt"/>
              </a:rPr>
              <a:t>Interactive Element</a:t>
            </a: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Elaborate on </a:t>
            </a:r>
            <a:r>
              <a:rPr lang="en-US" sz="2600">
                <a:solidFill>
                  <a:schemeClr val="tx2"/>
                </a:solidFill>
                <a:latin typeface="+mj-lt"/>
              </a:rPr>
              <a:t>vendor location.</a:t>
            </a:r>
            <a:endParaRPr lang="en-US" sz="2600" dirty="0">
              <a:solidFill>
                <a:schemeClr val="tx2"/>
              </a:solidFill>
              <a:latin typeface="+mj-lt"/>
            </a:endParaRPr>
          </a:p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Interactive map where estimators can select their: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Region of interest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Material of interest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+mj-lt"/>
              </a:rPr>
              <a:t>Price range</a:t>
            </a: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4D2B-2403-12DD-0C95-34EFB19C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6" y="1825625"/>
            <a:ext cx="5759116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  <a:p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The supply chain industry utilizes a "hot sheet" (a list of materials and their prices generated once a quarter) to price their materials.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R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ise of inflation, ”hot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sheets”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need to be generated the day the estimate is created.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sz="2400" b="1" dirty="0">
                <a:solidFill>
                  <a:srgbClr val="FF0000"/>
                </a:solidFill>
                <a:effectLst/>
                <a:latin typeface="+mj-lt"/>
              </a:rPr>
              <a:t>ncrease in pricing frequency leads to excessive hours spent scouring the net searching for current material prices.</a:t>
            </a:r>
          </a:p>
        </p:txBody>
      </p:sp>
      <p:sp>
        <p:nvSpPr>
          <p:cNvPr id="617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7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CFC3-B1BD-F799-B1B2-2AC0F21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5759116" cy="1325563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Topic: Expediting and Forecasting Price of Electrical Materials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C3E42-12EE-E5B8-14A9-66889CFBF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2"/>
          <a:stretch/>
        </p:blipFill>
        <p:spPr bwMode="auto">
          <a:xfrm>
            <a:off x="6231562" y="-16192"/>
            <a:ext cx="5960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794F6-C96D-AE22-62B2-55F2F5AC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384758" cy="4351338"/>
          </a:xfrm>
        </p:spPr>
        <p:txBody>
          <a:bodyPr>
            <a:noAutofit/>
          </a:bodyPr>
          <a:lstStyle/>
          <a:p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L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ive HTML/website powered by APIs to search prices of electrical material suppliers.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G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enerate a 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website that is updated daily with current material prices.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A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lgorithm will choose the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cheapest priced items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of the day to populate the table.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ML to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2400" b="1" dirty="0">
                <a:solidFill>
                  <a:schemeClr val="tx2"/>
                </a:solidFill>
                <a:effectLst/>
                <a:latin typeface="+mj-lt"/>
              </a:rPr>
              <a:t>predict price fluctuation </a:t>
            </a:r>
            <a:r>
              <a:rPr lang="en-US" sz="2400" b="0" dirty="0">
                <a:solidFill>
                  <a:schemeClr val="tx2"/>
                </a:solidFill>
                <a:effectLst/>
                <a:latin typeface="+mj-lt"/>
              </a:rPr>
              <a:t>to determine when material costs increase or decrease. </a:t>
            </a:r>
          </a:p>
          <a:p>
            <a:endParaRPr lang="en-US" sz="2400" b="0" dirty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412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96F242-8BC6-D6BC-375E-EC61884C3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2"/>
          <a:stretch/>
        </p:blipFill>
        <p:spPr bwMode="auto">
          <a:xfrm>
            <a:off x="6553406" y="7269"/>
            <a:ext cx="56544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84F368-8FC1-5E62-84A3-B761857B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721642" cy="1325563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Goal: Save on Time and Money by Creating a Predictive and Automated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F15CF-4B08-5FE5-547B-ECA333A0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41" name="Rectangle 824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386840"/>
            <a:ext cx="6871636" cy="4790123"/>
          </a:xfrm>
        </p:spPr>
        <p:txBody>
          <a:bodyPr vert="horz" lIns="91440" tIns="45720" rIns="91440" bIns="45720" rtlCol="0">
            <a:noAutofit/>
          </a:bodyPr>
          <a:lstStyle/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conduit and fittings?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cable and the wires they require?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correlation between the cost of materials and the days of the week</a:t>
            </a:r>
          </a:p>
          <a:p>
            <a:pPr marL="914400" lvl="1" indent="-342900"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latin typeface="+mj-lt"/>
              </a:rPr>
              <a:t>Increase/decrease in material cost per day 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</a:rPr>
              <a:t>and if so can we predict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the day?</a:t>
            </a:r>
            <a:endParaRPr lang="en-US" dirty="0">
              <a:solidFill>
                <a:schemeClr val="tx2"/>
              </a:solidFill>
              <a:effectLst/>
              <a:latin typeface="+mj-lt"/>
            </a:endParaRP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a vendor’s location or region and how much they charge?</a:t>
            </a:r>
          </a:p>
          <a:p>
            <a:pPr marL="571500" marR="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Is there a relationship between the size of the company and the discount it charges?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F55AC3-38AC-CE79-B289-DFB3F5552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5901" r="95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49" r="2" b="2"/>
          <a:stretch/>
        </p:blipFill>
        <p:spPr bwMode="auto">
          <a:xfrm>
            <a:off x="6096000" y="272156"/>
            <a:ext cx="5664719" cy="566471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4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4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A0E22-A5A5-38B7-2BCC-10FC50F62A03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Questions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CB805-6393-BD09-38B8-7BF0B5D2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0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8116476-6939-75C5-99DD-F2BF358B1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1032">
            <a:extLst>
              <a:ext uri="{FF2B5EF4-FFF2-40B4-BE49-F238E27FC236}">
                <a16:creationId xmlns:a16="http://schemas.microsoft.com/office/drawing/2014/main" id="{6E7365E3-DBBB-C9A6-B5BD-39A9294A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4C681-7090-EC1A-D016-5848C9B84C4C}"/>
              </a:ext>
            </a:extLst>
          </p:cNvPr>
          <p:cNvSpPr txBox="1"/>
          <p:nvPr/>
        </p:nvSpPr>
        <p:spPr>
          <a:xfrm>
            <a:off x="336885" y="1303867"/>
            <a:ext cx="4204636" cy="4798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Data collected is stored into four separate tables.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Shown on the right is the ERD and relationships between the tables.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is how the tables are later joined to create a master table.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2FB7C2-309B-9A65-C35E-38BD948FC062}"/>
              </a:ext>
            </a:extLst>
          </p:cNvPr>
          <p:cNvSpPr txBox="1">
            <a:spLocks/>
          </p:cNvSpPr>
          <p:nvPr/>
        </p:nvSpPr>
        <p:spPr>
          <a:xfrm>
            <a:off x="336884" y="365126"/>
            <a:ext cx="4541522" cy="117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 Integration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A8E04-70EE-1814-82B4-81F98E65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07" y="365126"/>
            <a:ext cx="7482568" cy="59837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951C8-4500-DDF2-A8A3-5DB77E2F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6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8116476-6939-75C5-99DD-F2BF358B1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1032">
            <a:extLst>
              <a:ext uri="{FF2B5EF4-FFF2-40B4-BE49-F238E27FC236}">
                <a16:creationId xmlns:a16="http://schemas.microsoft.com/office/drawing/2014/main" id="{6E7365E3-DBBB-C9A6-B5BD-39A9294A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CC9557DD-9C71-8313-695C-3780097D6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32">
            <a:extLst>
              <a:ext uri="{FF2B5EF4-FFF2-40B4-BE49-F238E27FC236}">
                <a16:creationId xmlns:a16="http://schemas.microsoft.com/office/drawing/2014/main" id="{14D58149-985D-17CB-3EBD-A14CEDF72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3C8BE-3694-6733-1308-8F0287299B90}"/>
              </a:ext>
            </a:extLst>
          </p:cNvPr>
          <p:cNvSpPr txBox="1"/>
          <p:nvPr/>
        </p:nvSpPr>
        <p:spPr>
          <a:xfrm>
            <a:off x="336884" y="1303867"/>
            <a:ext cx="4946315" cy="4798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The analysis portion requires a clean set of data.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The tables are joined and a final “</a:t>
            </a:r>
            <a:r>
              <a:rPr lang="en-US" sz="2400" dirty="0" err="1">
                <a:solidFill>
                  <a:schemeClr val="tx2"/>
                </a:solidFill>
                <a:latin typeface="+mj-lt"/>
              </a:rPr>
              <a:t>Concatenated_results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” table is used for all further analysis.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The final master table includes: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Product_id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Material_description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Formatted_datetime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+mj-lt"/>
              </a:rPr>
              <a:t>Material_price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Vendor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Link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Location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40EDDF-28ED-0D6F-738C-D6B6CB385387}"/>
              </a:ext>
            </a:extLst>
          </p:cNvPr>
          <p:cNvSpPr txBox="1">
            <a:spLocks/>
          </p:cNvSpPr>
          <p:nvPr/>
        </p:nvSpPr>
        <p:spPr>
          <a:xfrm>
            <a:off x="336884" y="365126"/>
            <a:ext cx="4541522" cy="117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 Integration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7EE618-53CC-6A61-E77A-375AC640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03" y="3421117"/>
            <a:ext cx="5492579" cy="3249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F2901D-AEB7-7B3D-C440-6E313CE80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02" y="87578"/>
            <a:ext cx="5492579" cy="32459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A2ACE-CA47-77AA-0EB7-CD055379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7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C69-B374-ABFE-8DF3-210FC7DDEFF8}"/>
              </a:ext>
            </a:extLst>
          </p:cNvPr>
          <p:cNvSpPr txBox="1"/>
          <p:nvPr/>
        </p:nvSpPr>
        <p:spPr>
          <a:xfrm>
            <a:off x="336885" y="2194102"/>
            <a:ext cx="4204636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During the beginning stages of the project, data has been collected for materials, pricing, and vendors.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This data will meet the 1000 line minimum needed for machine learning purposes.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As of 11/11/2022 we have &gt;1000 lines of data.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30862E1-F491-A4F9-5F95-2F35103A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6244" y="1535042"/>
            <a:ext cx="7068595" cy="45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2AAD4-E0BE-9D5D-7792-D74EBBA6104E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Sourced from </a:t>
            </a:r>
            <a:r>
              <a:rPr lang="en-US" sz="3600" dirty="0">
                <a:solidFill>
                  <a:schemeClr val="tx2"/>
                </a:solidFill>
              </a:rPr>
              <a:t>O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ur </a:t>
            </a:r>
            <a:r>
              <a:rPr lang="en-US" sz="3600" dirty="0">
                <a:solidFill>
                  <a:schemeClr val="tx2"/>
                </a:solidFill>
              </a:rPr>
              <a:t>O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wn Data </a:t>
            </a:r>
            <a:r>
              <a:rPr lang="en-US" sz="3600" dirty="0">
                <a:solidFill>
                  <a:schemeClr val="tx2"/>
                </a:solidFill>
              </a:rPr>
              <a:t>C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ollection, which Began at Project </a:t>
            </a:r>
            <a:r>
              <a:rPr lang="en-US" sz="3600" dirty="0">
                <a:solidFill>
                  <a:schemeClr val="tx2"/>
                </a:solidFill>
              </a:rPr>
              <a:t>C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onception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3B11C-675F-931B-B273-5A229872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5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73480"/>
            <a:ext cx="7450756" cy="50034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API approach was the alternative to web scraping.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C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ollected data still requires a lot of cleaning.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S</a:t>
            </a: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caling and naming issues (different manufacturers have slightly different names for the same items).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Once the vendor columns were created, th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e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vendor names are plugged into a slightly different Google shopping API that returns addresses. 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A region column is created based off the address column.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F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ormatted datetime column and a synthetic column based on the datetime that provides the day of the week. 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Since October 20</a:t>
            </a:r>
            <a:r>
              <a:rPr lang="en-US" sz="2400" baseline="30000" dirty="0">
                <a:solidFill>
                  <a:schemeClr val="tx2"/>
                </a:solidFill>
                <a:effectLst/>
                <a:latin typeface="+mj-lt"/>
              </a:rPr>
              <a:t>th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data has been collected </a:t>
            </a:r>
            <a:r>
              <a:rPr lang="en-US" sz="2400" dirty="0">
                <a:solidFill>
                  <a:schemeClr val="tx2"/>
                </a:solidFill>
                <a:effectLst/>
                <a:latin typeface="+mj-lt"/>
              </a:rPr>
              <a:t>and consolidated. The set has over 1000 rows of cleaned data with several features: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+mj-lt"/>
              </a:rPr>
              <a:t>(prices, location, region, day of the week) and targets (high prices, low prices, price of copper, and price of steel).</a:t>
            </a:r>
          </a:p>
          <a:p>
            <a:endParaRPr lang="en-US" sz="2000" b="0" i="0" u="none" strike="noStrike" dirty="0"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6146" name="Picture 2" descr="2,225 Cute Stick Figure Illustrations &amp; Clip Art - iStock">
            <a:extLst>
              <a:ext uri="{FF2B5EF4-FFF2-40B4-BE49-F238E27FC236}">
                <a16:creationId xmlns:a16="http://schemas.microsoft.com/office/drawing/2014/main" id="{6213B229-9093-CC6A-C975-DED3C5A9D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7441092" y="1677038"/>
            <a:ext cx="3996366" cy="399636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F3543-ACE9-7E7F-11DB-D05FC812E3FB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3496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Data Exploration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B6425-4B5B-AF15-71DC-8FA136E4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1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C728E080-9EDE-496F-8121-7480CF4F3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13E1-F772-DC46-46A1-0056ABF0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572128"/>
            <a:ext cx="6291675" cy="44037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ML model will utilize two-sampled T-tests to determine: model (In progress) that will establish: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cable and wire prices.</a:t>
            </a:r>
          </a:p>
          <a:p>
            <a:pPr lvl="1">
              <a:spcBef>
                <a:spcPts val="1000"/>
              </a:spcBef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+mj-lt"/>
              </a:rPr>
              <a:t>The correlation between conduit and fittings prices.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The goal is to create a model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that can p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redict which day of the week offers lowest price based on prices, vendor and location.</a:t>
            </a:r>
          </a:p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We will be using an unsupervised machine learning model that will sub-categorize the data by material item.</a:t>
            </a: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3318" y="711249"/>
            <a:ext cx="826382" cy="54406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207" name="Straight Connector 820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C93175AC-7EC8-4358-95B4-536D65F8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D0B54CC-6A83-BD05-A4C1-55DE66AF70F7}"/>
              </a:ext>
            </a:extLst>
          </p:cNvPr>
          <p:cNvGrpSpPr/>
          <p:nvPr/>
        </p:nvGrpSpPr>
        <p:grpSpPr>
          <a:xfrm>
            <a:off x="7451520" y="715554"/>
            <a:ext cx="3683396" cy="5436375"/>
            <a:chOff x="7378700" y="-3"/>
            <a:chExt cx="4646613" cy="6858000"/>
          </a:xfrm>
        </p:grpSpPr>
        <p:pic>
          <p:nvPicPr>
            <p:cNvPr id="8194" name="Picture 2" descr="Google Online Security Blog: Combating Potentially Harmful Applications  with Machine Learning at Google: Datasets and Models">
              <a:extLst>
                <a:ext uri="{FF2B5EF4-FFF2-40B4-BE49-F238E27FC236}">
                  <a16:creationId xmlns:a16="http://schemas.microsoft.com/office/drawing/2014/main" id="{7063A23D-65A8-491A-4B10-7090904FC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700" y="-3"/>
              <a:ext cx="46466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868A1D-969C-F6AE-9B5F-99A6B6275738}"/>
                </a:ext>
              </a:extLst>
            </p:cNvPr>
            <p:cNvSpPr/>
            <p:nvPr/>
          </p:nvSpPr>
          <p:spPr>
            <a:xfrm rot="20737964">
              <a:off x="8636423" y="3848666"/>
              <a:ext cx="1414687" cy="842348"/>
            </a:xfrm>
            <a:prstGeom prst="rect">
              <a:avLst/>
            </a:prstGeom>
            <a:solidFill>
              <a:srgbClr val="9DB2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>
                  <a:solidFill>
                    <a:schemeClr val="accent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Estimator Project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FEF26A5-2806-E627-12D6-F6F481379ABD}"/>
              </a:ext>
            </a:extLst>
          </p:cNvPr>
          <p:cNvSpPr txBox="1">
            <a:spLocks/>
          </p:cNvSpPr>
          <p:nvPr/>
        </p:nvSpPr>
        <p:spPr>
          <a:xfrm>
            <a:off x="336884" y="365125"/>
            <a:ext cx="67216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 Model will </a:t>
            </a:r>
            <a:r>
              <a:rPr lang="en-US" sz="3600" dirty="0">
                <a:solidFill>
                  <a:schemeClr val="tx2"/>
                </a:solidFill>
              </a:rPr>
              <a:t>b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 a Logistic </a:t>
            </a:r>
            <a:r>
              <a:rPr lang="en-US" sz="3600" dirty="0">
                <a:solidFill>
                  <a:schemeClr val="tx2"/>
                </a:solidFill>
              </a:rPr>
              <a:t>R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egression </a:t>
            </a:r>
            <a:r>
              <a:rPr lang="en-US" sz="3600" dirty="0">
                <a:solidFill>
                  <a:schemeClr val="tx2"/>
                </a:solidFill>
              </a:rPr>
              <a:t>M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6E3F3-A233-D76A-B24B-51B264AD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240E-C573-234B-A5E3-DA0A99988C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1218</Words>
  <Application>Microsoft Macintosh PowerPoint</Application>
  <PresentationFormat>Widescreen</PresentationFormat>
  <Paragraphs>143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Helvetica Neue Medium</vt:lpstr>
      <vt:lpstr>Office Theme</vt:lpstr>
      <vt:lpstr>Team 14  Data Analytics 2022 Estimator Project</vt:lpstr>
      <vt:lpstr>Topic: Expediting and Forecasting Price of Electrical Materials </vt:lpstr>
      <vt:lpstr>Goal: Save on Time and Money by Creating a Predictive and Automated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14  Data Analytics 2022 XXX</dc:title>
  <dc:creator>nancy fujikado</dc:creator>
  <cp:lastModifiedBy>nancy fujikado</cp:lastModifiedBy>
  <cp:revision>82</cp:revision>
  <dcterms:created xsi:type="dcterms:W3CDTF">2022-10-31T18:11:45Z</dcterms:created>
  <dcterms:modified xsi:type="dcterms:W3CDTF">2022-11-14T05:12:33Z</dcterms:modified>
</cp:coreProperties>
</file>